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73" r:id="rId3"/>
    <p:sldId id="275" r:id="rId4"/>
    <p:sldId id="284" r:id="rId5"/>
    <p:sldId id="277" r:id="rId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99296" autoAdjust="0"/>
  </p:normalViewPr>
  <p:slideViewPr>
    <p:cSldViewPr>
      <p:cViewPr varScale="1">
        <p:scale>
          <a:sx n="122" d="100"/>
          <a:sy n="122" d="100"/>
        </p:scale>
        <p:origin x="19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584183-20A9-4661-9DC9-DD26CDAA53EE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F9EC89-05E5-4E66-B757-664FF43DE8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7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Many of you have already seen how social media will integrated as part of the communication plan.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It functions to support our marketing communications as a secondary form, but takes time to build and is more about interacting with our online community.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EC89-05E5-4E66-B757-664FF43DE8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2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EC89-05E5-4E66-B757-664FF43DE8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79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Jason and Penny</a:t>
            </a:r>
            <a:r>
              <a:rPr lang="en-US" baseline="0" dirty="0" smtClean="0"/>
              <a:t> are always liking my Master of Education Online posts.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You can set alerts to receive an email when a post goes live.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EC89-05E5-4E66-B757-664FF43DE8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7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EC89-05E5-4E66-B757-664FF43DE8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9EC89-05E5-4E66-B757-664FF43DE8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7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3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0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6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3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2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5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5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2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7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834A-08F4-40BE-A024-49B98DE70FDD}" type="datetimeFigureOut">
              <a:rPr lang="en-US" smtClean="0"/>
              <a:t>8/26/2016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5D9E-9D4C-4C18-BFCA-9AFDB76B23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9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90600" y="-1371600"/>
            <a:ext cx="708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00E5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 smtClean="0">
              <a:solidFill>
                <a:srgbClr val="00B0F0"/>
              </a:solidFill>
              <a:latin typeface="Myriad Pro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95550" y="2569308"/>
            <a:ext cx="4610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rgbClr val="00B0F0"/>
              </a:solidFill>
              <a:latin typeface="Myriad Pro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"/>
            <a:ext cx="5905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8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381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00E5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B0F0"/>
                </a:solidFill>
                <a:latin typeface="Myriad Pro" pitchFamily="34" charset="0"/>
              </a:rPr>
              <a:t>Step 1                                                                                                            Academic Assessment and Conditional Admission to USD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45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University of San Diego Pathway Program is for academically prepared international students to become full time degree seeking USD students; and includes individual assessment on their proficiency in the English language. </a:t>
            </a:r>
          </a:p>
          <a:p>
            <a:pPr algn="l"/>
            <a:endParaRPr lang="en-US" sz="1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a result, an international student can be admitted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conditionally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through this USD Pathway Program if it is determined that the applicant needs to strengthen their English skills before beginning their college program. </a:t>
            </a:r>
          </a:p>
          <a:p>
            <a:pPr algn="l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Assessment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Application, Essay, Letter of Recommendation, Interview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Academic Review: High School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and/or College Transcripts</a:t>
            </a: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</a:t>
            </a:r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Preliminary English Language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Review of TOEFL/IELTS</a:t>
            </a:r>
            <a:endParaRPr lang="en-US" sz="14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Preliminary College Readiness Review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Milestone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Admission decision is made to accept candidate conditionally;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conditions will include this USD Pathway Program in order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satisfy: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• English proficiency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• Successful completion of USD college readiness courses</a:t>
            </a:r>
            <a:endParaRPr lang="en-US" sz="1400" b="1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4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818347"/>
            <a:ext cx="4457700" cy="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81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00E5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B0F0"/>
                </a:solidFill>
                <a:latin typeface="Myriad Pro" pitchFamily="34" charset="0"/>
              </a:rPr>
              <a:t>Step 2 </a:t>
            </a:r>
          </a:p>
          <a:p>
            <a:pPr algn="l"/>
            <a:r>
              <a:rPr lang="en-US" sz="2400" b="1" dirty="0" smtClean="0">
                <a:solidFill>
                  <a:srgbClr val="00B0F0"/>
                </a:solidFill>
                <a:latin typeface="Myriad Pro" pitchFamily="34" charset="0"/>
              </a:rPr>
              <a:t>English Language Assessments and </a:t>
            </a:r>
          </a:p>
          <a:p>
            <a:pPr algn="l"/>
            <a:r>
              <a:rPr lang="en-US" sz="2400" b="1" dirty="0" smtClean="0">
                <a:solidFill>
                  <a:srgbClr val="00B0F0"/>
                </a:solidFill>
                <a:latin typeface="Myriad Pro" pitchFamily="34" charset="0"/>
              </a:rPr>
              <a:t>Personalized Curriculum Developed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43600"/>
            <a:ext cx="4457700" cy="811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-10183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MyriadPro-Bold" panose="020B0703030403020204" pitchFamily="34" charset="0"/>
              </a:rPr>
              <a:t>Step </a:t>
            </a:r>
            <a:r>
              <a:rPr lang="en-US" sz="3200" b="1" dirty="0" smtClean="0">
                <a:solidFill>
                  <a:srgbClr val="FFFFFF"/>
                </a:solidFill>
                <a:latin typeface="MyriadPro-Bold" panose="020B0703030403020204" pitchFamily="34" charset="0"/>
              </a:rPr>
              <a:t>2</a:t>
            </a:r>
            <a:endParaRPr lang="en-US" sz="3200" b="1" dirty="0">
              <a:solidFill>
                <a:srgbClr val="FFFFFF"/>
              </a:solidFill>
              <a:latin typeface="MyriadPro-Bold" panose="020B07030304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652796"/>
            <a:ext cx="7543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Each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student receives a personalized course schedule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that is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based on current English proficiencies tested on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6-levels of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English comprehension and competency. The program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scheduled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 14-week semesters and consists of at least 20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hours of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instruction each week; all courses are located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beautiful USD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campus in San Diego, California. </a:t>
            </a:r>
            <a:endParaRPr lang="en-US" sz="1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You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to…</a:t>
            </a:r>
          </a:p>
          <a:p>
            <a:endParaRPr lang="en-US" sz="1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Improve language skills in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reading, writing, listening, speaking</a:t>
            </a:r>
          </a:p>
          <a:p>
            <a:endParaRPr lang="en-US" sz="1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Fulfill USD English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proficiency requirements</a:t>
            </a:r>
          </a:p>
          <a:p>
            <a:endParaRPr lang="en-US" sz="1200" b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Assessment</a:t>
            </a:r>
          </a:p>
          <a:p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</a:t>
            </a:r>
            <a:r>
              <a:rPr lang="en-US" sz="12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Accuplacer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Testing</a:t>
            </a:r>
          </a:p>
          <a:p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Review of TOEFL/IELTS</a:t>
            </a:r>
          </a:p>
          <a:p>
            <a:endParaRPr 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2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Milestone</a:t>
            </a:r>
          </a:p>
          <a:p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Student achieves a passing grade of C or better in level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5, preferably 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level 6, in all core classes including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grammar, writing</a:t>
            </a:r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reading, listening, and speaking</a:t>
            </a:r>
          </a:p>
          <a:p>
            <a:endParaRPr 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2900" y="76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00E5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>
                <a:solidFill>
                  <a:srgbClr val="00B0F0"/>
                </a:solidFill>
                <a:latin typeface="Myriad Pro" pitchFamily="34" charset="0"/>
              </a:rPr>
              <a:t>Step 3                                                                                                                   College Readiness Assessments and Determination of Courses Needed</a:t>
            </a:r>
            <a:endParaRPr lang="en-US" sz="2400" b="1" dirty="0">
              <a:solidFill>
                <a:srgbClr val="00B0F0"/>
              </a:solidFill>
              <a:latin typeface="Myriad Pro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458200" cy="419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Students 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 the latest strategies on how to succeed in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college while 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improving their English speaking and communication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skills. Making 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 good transition can be challenging for even the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most gifted 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student. College requires new skills that students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must learn 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quickly to be successful. </a:t>
            </a:r>
            <a:endParaRPr lang="en-US" sz="15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en-US" sz="15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Some 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skills develop may include: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Develop proven techniques that will make transition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to college </a:t>
            </a:r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smoother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Acquire the tools to handle the academic demands of college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Become more confident, focused and prepared for college</a:t>
            </a:r>
          </a:p>
          <a:p>
            <a:pPr algn="l"/>
            <a:r>
              <a:rPr lang="en-US" sz="15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Gain an edge for future academic </a:t>
            </a:r>
            <a:r>
              <a:rPr lang="en-US" sz="15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success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en-US" sz="17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Assessment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Determination of College Readiness performance and if Pathway courses are required (college writing, </a:t>
            </a:r>
            <a:r>
              <a:rPr lang="en-US" sz="17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English </a:t>
            </a:r>
            <a:r>
              <a:rPr lang="en-US" sz="17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for math, or study skills)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Determination if other USD courses through Open Campus are required (calculus or music)</a:t>
            </a:r>
          </a:p>
          <a:p>
            <a:pPr algn="l"/>
            <a:endParaRPr lang="en-US" sz="17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en-US" sz="17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Milestone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Successful completion of designated Pathway courses with a passing grade of C or better in all courses required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• Successful completion of designated open campus courses with a passing grade of C or better in all courses required</a:t>
            </a:r>
          </a:p>
          <a:p>
            <a:pPr algn="l"/>
            <a:endParaRPr lang="en-US" sz="2200" b="1" dirty="0" smtClean="0">
              <a:solidFill>
                <a:schemeClr val="tx1"/>
              </a:solidFill>
            </a:endParaRPr>
          </a:p>
          <a:p>
            <a:pPr lvl="2" algn="l"/>
            <a:endParaRPr lang="en-US" sz="7600" i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818347"/>
            <a:ext cx="4457700" cy="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73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solidFill>
            <a:srgbClr val="71B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2900" y="762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00E5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B0F0"/>
                </a:solidFill>
                <a:latin typeface="Myriad Pro" pitchFamily="34" charset="0"/>
              </a:rPr>
              <a:t>Step 4                                                                                                                             Full Time Degree seeking USD Student Admission Upon Satisfactory Completion of Their Pathway Program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2900" y="1981200"/>
            <a:ext cx="8572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Students </a:t>
            </a:r>
            <a:r>
              <a:rPr lang="en-US" sz="18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who complete the college ready milestones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 </a:t>
            </a:r>
            <a:r>
              <a:rPr lang="en-US" sz="18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then become full time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degree seeking students </a:t>
            </a:r>
            <a:r>
              <a:rPr lang="en-US" sz="18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at USD, prepared with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requisite </a:t>
            </a:r>
            <a:r>
              <a:rPr lang="en-US" sz="18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language skills, as well as the confidence to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know they </a:t>
            </a:r>
            <a:r>
              <a:rPr lang="en-US" sz="18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handle college level work. 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They </a:t>
            </a:r>
            <a:r>
              <a:rPr lang="en-US" sz="18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will also have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made important </a:t>
            </a:r>
            <a:r>
              <a:rPr lang="en-US" sz="18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connections to USD resources, and will be on their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way to </a:t>
            </a:r>
            <a:r>
              <a:rPr lang="en-US" sz="1800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becoming successful Torero </a:t>
            </a:r>
            <a:r>
              <a:rPr lang="en-US" sz="180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alumni!</a:t>
            </a:r>
            <a:endParaRPr lang="en-US" sz="180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818347"/>
            <a:ext cx="4457700" cy="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rmAutofit/>
      </a:bodyPr>
      <a:lstStyle>
        <a:defPPr algn="l">
          <a:defRPr sz="28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617</Words>
  <Application>Microsoft Office PowerPoint</Application>
  <PresentationFormat>On-screen Show (4:3)</PresentationFormat>
  <Paragraphs>66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Microsoft Sans Serif</vt:lpstr>
      <vt:lpstr>Myriad Pro</vt:lpstr>
      <vt:lpstr>MyriadPro-Bold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Nunn</dc:creator>
  <cp:lastModifiedBy>Francine Chemnick</cp:lastModifiedBy>
  <cp:revision>234</cp:revision>
  <cp:lastPrinted>2015-11-25T17:04:40Z</cp:lastPrinted>
  <dcterms:created xsi:type="dcterms:W3CDTF">2013-05-29T19:41:24Z</dcterms:created>
  <dcterms:modified xsi:type="dcterms:W3CDTF">2016-08-26T17:23:38Z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